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6" r:id="rId7"/>
    <p:sldId id="265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1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7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0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89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8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5B72-E297-42F8-A651-5DE105193DD6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78A5-1DC9-4026-9C8C-DC89C3833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352" y="1412776"/>
            <a:ext cx="11521280" cy="25922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XII</a:t>
            </a:r>
            <a:r>
              <a:rPr lang="ru-RU" dirty="0" smtClean="0">
                <a:solidFill>
                  <a:srgbClr val="002060"/>
                </a:solidFill>
              </a:rPr>
              <a:t> Всероссийский Форум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«Вместе – ради детей»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Консультационный пункт «Я слышу мир!»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3552" y="4797152"/>
            <a:ext cx="7560840" cy="17281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ГКОУ «Магаданский областной центр образования №1»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Учитель-дефектолог (сурдопедагог),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учитель-логопед Лукаш Наталья Борисовна</a:t>
            </a:r>
          </a:p>
          <a:p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29916" y="467319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Магаданская область</a:t>
            </a:r>
          </a:p>
        </p:txBody>
      </p:sp>
      <p:pic>
        <p:nvPicPr>
          <p:cNvPr id="5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95501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908720"/>
            <a:ext cx="8445624" cy="7200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Цель и задачи консультационного пункта: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988840"/>
            <a:ext cx="11521280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  <a:latin typeface="+mj-lt"/>
              </a:rPr>
              <a:t>Цель: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/>
                <a:ea typeface="Calibri"/>
              </a:rPr>
              <a:t>Оказание </a:t>
            </a:r>
            <a:r>
              <a:rPr lang="ru-RU" sz="1800" dirty="0">
                <a:latin typeface="Times New Roman"/>
                <a:ea typeface="Calibri"/>
              </a:rPr>
              <a:t>своевременной </a:t>
            </a:r>
            <a:r>
              <a:rPr lang="ru-RU" sz="1800" dirty="0" smtClean="0">
                <a:latin typeface="Times New Roman"/>
                <a:ea typeface="Calibri"/>
              </a:rPr>
              <a:t>квалифицированной диагностической</a:t>
            </a:r>
            <a:r>
              <a:rPr lang="ru-RU" sz="1800" dirty="0">
                <a:latin typeface="Times New Roman"/>
                <a:ea typeface="Calibri"/>
              </a:rPr>
              <a:t>, методической, психолого-педагогической и консультативной помощи семьям по вопросам </a:t>
            </a:r>
            <a:r>
              <a:rPr lang="ru-RU" sz="1800" dirty="0" smtClean="0">
                <a:latin typeface="Times New Roman"/>
                <a:ea typeface="Calibri"/>
              </a:rPr>
              <a:t> воспитания</a:t>
            </a:r>
            <a:r>
              <a:rPr lang="ru-RU" sz="1800" dirty="0">
                <a:latin typeface="Times New Roman"/>
                <a:ea typeface="Calibri"/>
              </a:rPr>
              <a:t>, обучения, развития, адаптации и социализации </a:t>
            </a:r>
            <a:r>
              <a:rPr lang="ru-RU" sz="1800" dirty="0" smtClean="0">
                <a:latin typeface="Times New Roman"/>
                <a:ea typeface="Calibri"/>
              </a:rPr>
              <a:t> глухих </a:t>
            </a:r>
            <a:r>
              <a:rPr lang="ru-RU" sz="1800" dirty="0">
                <a:latin typeface="Times New Roman"/>
                <a:ea typeface="Calibri"/>
              </a:rPr>
              <a:t>и слабослышащих детей дошкольного </a:t>
            </a:r>
            <a:r>
              <a:rPr lang="ru-RU" sz="1800" dirty="0" smtClean="0">
                <a:latin typeface="Times New Roman"/>
                <a:ea typeface="Calibri"/>
              </a:rPr>
              <a:t>и школьного возраста.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u="sng" dirty="0" smtClean="0">
                <a:solidFill>
                  <a:srgbClr val="002060"/>
                </a:solidFill>
                <a:latin typeface="+mj-lt"/>
              </a:rPr>
              <a:t>Задачи: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AutoNum type="arabicPeriod"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Обеспечение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доступности консультативной помощи родителям по различным вопросам обучения и воспитания глухих и слабослышащих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детей.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AutoNum type="arabicPeriod"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Обеспечение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единства и преемственности семейного и общественного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воспитания и образования.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  <a:buAutoNum type="arabicPeriod"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Поддержка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всестороннего развития личности детей дошкольного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и школьного возраста с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особенностями в развитии.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4.  Адаптация и адекватное включение в образовательную и социальную среду глухих и слабослышащих  детей.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5. Разработка индивидуальных рекомендаций родителям по вопросам обучения и воспитания глухих и слабослышащих детей, коррекции взаимоотношений с ребёнком в семье.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>
                <a:latin typeface="Times New Roman"/>
                <a:ea typeface="Calibri"/>
              </a:rPr>
              <a:t>6. </a:t>
            </a:r>
            <a:r>
              <a:rPr lang="ru-RU" sz="1800" dirty="0" smtClean="0">
                <a:latin typeface="Times New Roman"/>
                <a:ea typeface="Calibri"/>
              </a:rPr>
              <a:t>Оказание логопедической помощи родителям (законным представителям) и детям с нарушениями слуха для всестороннего развития личности.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latin typeface="Times New Roman"/>
                <a:ea typeface="Calibri"/>
              </a:rPr>
              <a:t>7.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Calibri"/>
              </a:rPr>
              <a:t>Оказание всесторонней помощи детям с нарушениями слуха, не посещающим дошкольное образовательное учреждение, в целях обеспечения равных стартовых возможностей при поступлении в школу.</a:t>
            </a:r>
            <a:r>
              <a:rPr lang="ru-RU" sz="1800" dirty="0" smtClean="0">
                <a:latin typeface="Times New Roman"/>
                <a:ea typeface="Calibri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latin typeface="Times New Roman"/>
                <a:ea typeface="Calibri"/>
              </a:rPr>
              <a:t>8. Повышение </a:t>
            </a:r>
            <a:r>
              <a:rPr lang="ru-RU" sz="1800" dirty="0">
                <a:latin typeface="Times New Roman"/>
                <a:ea typeface="Calibri"/>
              </a:rPr>
              <a:t>уровня педагогической компетентности родителей. 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55658" y="467321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Магаданская область</a:t>
            </a:r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95503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0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980727"/>
            <a:ext cx="8229600" cy="72008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Консультационный пункт «Я слышу мир»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2060848"/>
            <a:ext cx="11161240" cy="43204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u="sng" dirty="0" smtClean="0">
                <a:latin typeface="Times New Roman"/>
                <a:ea typeface="Calibri"/>
              </a:rPr>
              <a:t>Целевая группа:</a:t>
            </a:r>
          </a:p>
          <a:p>
            <a:r>
              <a:rPr lang="ru-RU" sz="2400" dirty="0" smtClean="0">
                <a:latin typeface="Times New Roman"/>
                <a:ea typeface="Calibri"/>
              </a:rPr>
              <a:t>Семьи</a:t>
            </a:r>
            <a:r>
              <a:rPr lang="ru-RU" sz="2400" dirty="0">
                <a:latin typeface="Times New Roman"/>
                <a:ea typeface="Calibri"/>
              </a:rPr>
              <a:t>, имеющие детей с нарушениями слуха (</a:t>
            </a:r>
            <a:r>
              <a:rPr lang="ru-RU" sz="2400" dirty="0" err="1">
                <a:latin typeface="Times New Roman"/>
                <a:ea typeface="Calibri"/>
              </a:rPr>
              <a:t>кохлеарно</a:t>
            </a:r>
            <a:r>
              <a:rPr lang="ru-RU" sz="2400" dirty="0">
                <a:latin typeface="Times New Roman"/>
                <a:ea typeface="Calibri"/>
              </a:rPr>
              <a:t> имплантированные дети, </a:t>
            </a:r>
            <a:r>
              <a:rPr lang="ru-RU" sz="2400" dirty="0" smtClean="0">
                <a:latin typeface="Times New Roman"/>
                <a:ea typeface="Calibri"/>
              </a:rPr>
              <a:t>дети с </a:t>
            </a:r>
            <a:r>
              <a:rPr lang="ru-RU" sz="2400" dirty="0">
                <a:latin typeface="Times New Roman"/>
                <a:ea typeface="Calibri"/>
              </a:rPr>
              <a:t>индивидуальными слуховыми аппаратами</a:t>
            </a:r>
            <a:r>
              <a:rPr lang="ru-RU" sz="2400" dirty="0" smtClean="0">
                <a:latin typeface="Times New Roman"/>
                <a:ea typeface="Calibri"/>
              </a:rPr>
              <a:t>).</a:t>
            </a:r>
          </a:p>
          <a:p>
            <a:pPr marL="0" indent="0" algn="ctr">
              <a:buNone/>
            </a:pPr>
            <a:r>
              <a:rPr lang="ru-RU" u="sng" dirty="0" smtClean="0">
                <a:latin typeface="Times New Roman"/>
              </a:rPr>
              <a:t>Решаемая проблема</a:t>
            </a:r>
            <a:r>
              <a:rPr lang="ru-RU" dirty="0" smtClean="0">
                <a:latin typeface="Times New Roman"/>
              </a:rPr>
              <a:t>:</a:t>
            </a:r>
          </a:p>
          <a:p>
            <a:r>
              <a:rPr lang="ru-RU" sz="2400" dirty="0" smtClean="0">
                <a:latin typeface="Times New Roman"/>
              </a:rPr>
              <a:t>Невозможность существующих пособий по вопросам развития и воспитания детей с ограниченными возможностями здоровья решить проблемы конкретной семьи, требующей индивидуального подхода.</a:t>
            </a:r>
          </a:p>
          <a:p>
            <a:r>
              <a:rPr lang="ru-RU" sz="2400" dirty="0" smtClean="0">
                <a:latin typeface="Times New Roman"/>
              </a:rPr>
              <a:t>Необходимость консультативной помощи специалистов, осуществляющих прямой контакт с родителями.</a:t>
            </a:r>
          </a:p>
          <a:p>
            <a:r>
              <a:rPr lang="ru-RU" sz="2400" dirty="0" smtClean="0">
                <a:latin typeface="Times New Roman"/>
              </a:rPr>
              <a:t>Динамическое наблюдение за ребёнком в условиях семьи.</a:t>
            </a:r>
          </a:p>
          <a:p>
            <a:r>
              <a:rPr lang="ru-RU" sz="2400" dirty="0" smtClean="0">
                <a:latin typeface="Times New Roman"/>
              </a:rPr>
              <a:t>«Обратная связь» от родителей к специалистам.</a:t>
            </a:r>
          </a:p>
          <a:p>
            <a:endParaRPr lang="ru-RU" dirty="0" smtClean="0">
              <a:latin typeface="Times New Roman"/>
            </a:endParaRPr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71964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56102" y="443782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Магаданская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42489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836712"/>
            <a:ext cx="8229600" cy="9361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Консультационный пункт «Я слышу мир»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56931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64559" y="428749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Магаданская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988840"/>
            <a:ext cx="10972800" cy="41764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u="sng" dirty="0" smtClean="0">
                <a:latin typeface="Times New Roman" pitchFamily="18" charset="0"/>
                <a:cs typeface="Times New Roman" pitchFamily="18" charset="0"/>
              </a:rPr>
              <a:t>Предлагаемое решение проблемы:</a:t>
            </a:r>
          </a:p>
          <a:p>
            <a:pPr marL="0" indent="0" algn="ctr">
              <a:buNone/>
            </a:pP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/>
                <a:ea typeface="Calibri"/>
              </a:rPr>
              <a:t>	На </a:t>
            </a:r>
            <a:r>
              <a:rPr lang="ru-RU" dirty="0">
                <a:latin typeface="Times New Roman"/>
                <a:ea typeface="Calibri"/>
              </a:rPr>
              <a:t>базе дошкольного подразделения ГКОУ «</a:t>
            </a:r>
            <a:r>
              <a:rPr lang="ru-RU" dirty="0" smtClean="0">
                <a:latin typeface="Times New Roman"/>
                <a:ea typeface="Calibri"/>
              </a:rPr>
              <a:t>Магаданский областной центр образования </a:t>
            </a:r>
            <a:r>
              <a:rPr lang="ru-RU" dirty="0">
                <a:latin typeface="Times New Roman"/>
                <a:ea typeface="Calibri"/>
              </a:rPr>
              <a:t>№1» был открыт консультационный пункт по оказанию своевременной диагностической, методической, психолого-педагогической и консультативной помощи семьям по вопросам воспитания, обучения, развития, адаптации и социализации глухих и слабослышащих детей дошкольного и школьного </a:t>
            </a:r>
            <a:r>
              <a:rPr lang="ru-RU" dirty="0" smtClean="0">
                <a:latin typeface="Times New Roman"/>
                <a:ea typeface="Calibri"/>
              </a:rPr>
              <a:t>возраста города Магадана и Магаданской области.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2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908721"/>
            <a:ext cx="8229600" cy="72007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Консультационный пункт «Я слышу мир»</a:t>
            </a:r>
          </a:p>
        </p:txBody>
      </p:sp>
      <p:pic>
        <p:nvPicPr>
          <p:cNvPr id="5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95503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71464" y="467321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Магаданская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916832"/>
            <a:ext cx="11593288" cy="47525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</a:rPr>
              <a:t>	</a:t>
            </a:r>
            <a:r>
              <a:rPr lang="ru-RU" sz="2600" dirty="0" smtClean="0">
                <a:latin typeface="Times New Roman"/>
                <a:ea typeface="Times New Roman"/>
              </a:rPr>
              <a:t>Основными </a:t>
            </a:r>
            <a:r>
              <a:rPr lang="ru-RU" sz="2600" dirty="0">
                <a:latin typeface="Times New Roman"/>
                <a:ea typeface="Times New Roman"/>
              </a:rPr>
              <a:t>формами деятельности консультационного пункта по оказанию своевременной диагностической, методической, психолого-педагогической и консультативной помощи семьям по вопросам воспитания, обучения, развития, адаптации и социализации глухих и слабослышащих детей дошкольного и школьного возраста в дошкольном подразделении ГКОУ «МОЦО №1» </a:t>
            </a:r>
            <a:r>
              <a:rPr lang="ru-RU" sz="2600" dirty="0" smtClean="0">
                <a:latin typeface="Times New Roman"/>
                <a:ea typeface="Times New Roman"/>
              </a:rPr>
              <a:t>являются: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6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- организация и проведение индивидуальных и групповых консультаций для родителей (законных представителей) в очной форме; 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- заочное консультирование по обращению через социальные сети (</a:t>
            </a:r>
            <a:r>
              <a:rPr lang="en-US" sz="2900" u="sng" dirty="0" err="1">
                <a:solidFill>
                  <a:srgbClr val="0563C1"/>
                </a:solidFill>
                <a:latin typeface="Times New Roman"/>
                <a:ea typeface="Times New Roman"/>
              </a:rPr>
              <a:t>Whats</a:t>
            </a:r>
            <a:r>
              <a:rPr lang="en-US" sz="2900" u="sng" dirty="0">
                <a:solidFill>
                  <a:srgbClr val="0563C1"/>
                </a:solidFill>
                <a:latin typeface="Times New Roman"/>
                <a:ea typeface="Times New Roman"/>
              </a:rPr>
              <a:t> App</a:t>
            </a:r>
            <a:r>
              <a:rPr lang="ru-RU" sz="2900" u="sng" dirty="0">
                <a:solidFill>
                  <a:srgbClr val="0563C1"/>
                </a:solidFill>
                <a:latin typeface="Times New Roman"/>
                <a:ea typeface="Times New Roman"/>
              </a:rPr>
              <a:t>), электронную почту</a:t>
            </a:r>
            <a:r>
              <a:rPr lang="ru-RU" sz="2900" dirty="0">
                <a:latin typeface="Times New Roman"/>
                <a:ea typeface="Times New Roman"/>
              </a:rPr>
              <a:t> или телефон; 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- проведение диагностической работы (очно с детьми в присутствии родителей (законных представителей), 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- проведение методической работы (с целью обучения родителей (законных представителей) методам и приёмам обучающей деятельности);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- проведение психолого-педагогической работы с родителями (законными представителями) (очно или дистанционно в виде домашних заданий), а также 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- проведение консультативной работы (устно, в виде печатных консультаций, в </a:t>
            </a:r>
            <a:r>
              <a:rPr lang="en-US" sz="2900" dirty="0" err="1">
                <a:latin typeface="Times New Roman"/>
                <a:ea typeface="Times New Roman"/>
              </a:rPr>
              <a:t>Whats</a:t>
            </a:r>
            <a:r>
              <a:rPr lang="en-US" sz="2900" dirty="0">
                <a:latin typeface="Times New Roman"/>
                <a:ea typeface="Times New Roman"/>
              </a:rPr>
              <a:t> App</a:t>
            </a:r>
            <a:r>
              <a:rPr lang="ru-RU" sz="2900" dirty="0">
                <a:latin typeface="Times New Roman"/>
                <a:ea typeface="Times New Roman"/>
              </a:rPr>
              <a:t>, посредством электронной почты).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Специалистом КП возможно проведение совместных занятий с родителями (законными представителями) с целью обучения родителей способам взаимодействия с ребёнком, имеющим нарушения слуха.</a:t>
            </a:r>
          </a:p>
          <a:p>
            <a:pPr algn="just"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</a:rPr>
              <a:t>Кроме того, проводится информационно-разъяснительная работа об особенностях актуального состояния и возможностях развития детей с нарушенным слухом.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87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908721"/>
            <a:ext cx="8229600" cy="79208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Консультационный пункт «Я слышу мир»</a:t>
            </a:r>
          </a:p>
        </p:txBody>
      </p:sp>
      <p:pic>
        <p:nvPicPr>
          <p:cNvPr id="11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2396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16124" y="534214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rgbClr val="CF543F">
                        <a:tint val="70000"/>
                        <a:satMod val="245000"/>
                      </a:srgbClr>
                    </a:gs>
                    <a:gs pos="75000">
                      <a:srgbClr val="CF543F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F543F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Магаданская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424" y="2060848"/>
            <a:ext cx="10972800" cy="348498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000" u="sng" dirty="0" smtClean="0"/>
              <a:t>Основные принципы работы:</a:t>
            </a:r>
          </a:p>
          <a:p>
            <a:pPr marL="0" indent="0" algn="ctr">
              <a:buNone/>
            </a:pPr>
            <a:endParaRPr lang="ru-RU" sz="3000" u="sng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принцип конфиденциальности;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принцип добровольности</a:t>
            </a:r>
            <a:r>
              <a:rPr lang="ru-RU" sz="2800" dirty="0" smtClean="0">
                <a:latin typeface="Times New Roman"/>
                <a:ea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- принцип научности;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- </a:t>
            </a:r>
            <a:r>
              <a:rPr lang="ru-RU" sz="2800" smtClean="0">
                <a:latin typeface="Times New Roman"/>
                <a:ea typeface="Times New Roman"/>
              </a:rPr>
              <a:t>принцип доступности;</a:t>
            </a:r>
            <a:endParaRPr lang="ru-RU" sz="28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принцип компетентности;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принцип этической и юридической правомочности;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принцип благополучия родителей  (законных представителей).</a:t>
            </a:r>
          </a:p>
          <a:p>
            <a:pPr marL="0" indent="0" algn="ctr">
              <a:buNone/>
            </a:pPr>
            <a:endParaRPr lang="ru-RU" sz="3000" u="sng" dirty="0"/>
          </a:p>
        </p:txBody>
      </p:sp>
    </p:spTree>
    <p:extLst>
      <p:ext uri="{BB962C8B-B14F-4D97-AF65-F5344CB8AC3E}">
        <p14:creationId xmlns:p14="http://schemas.microsoft.com/office/powerpoint/2010/main" val="37781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908721"/>
            <a:ext cx="8229600" cy="50405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Консультационный пункт «Я слышу мир»</a:t>
            </a:r>
          </a:p>
        </p:txBody>
      </p:sp>
      <p:pic>
        <p:nvPicPr>
          <p:cNvPr id="5" name="Picture 2" descr="&amp;Kcy;&amp;acy;&amp;rcy;&amp;tcy;&amp;icy;&amp;ncy;&amp;kcy;&amp;icy; &amp;pcy;&amp;ocy; &amp;zcy;&amp;acy;&amp;pcy;&amp;rcy;&amp;ocy;&amp;scy;&amp;ucy; &amp;gcy;&amp;iecy;&amp;rcy;&amp;bcy; &amp;mcy;&amp;acy;&amp;gcy;&amp;acy;&amp;d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5503"/>
            <a:ext cx="606524" cy="70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16124" y="471587"/>
            <a:ext cx="2895600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rgbClr val="CF543F">
                        <a:tint val="70000"/>
                        <a:satMod val="245000"/>
                      </a:srgbClr>
                    </a:gs>
                    <a:gs pos="75000">
                      <a:srgbClr val="CF543F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F543F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Магаданская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484784"/>
            <a:ext cx="11103024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u="sng" dirty="0" smtClean="0">
                <a:latin typeface="Times New Roman"/>
                <a:ea typeface="Calibri"/>
              </a:rPr>
              <a:t>Результаты реализации:</a:t>
            </a:r>
            <a:endParaRPr lang="ru-RU" sz="2800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77873"/>
              </p:ext>
            </p:extLst>
          </p:nvPr>
        </p:nvGraphicFramePr>
        <p:xfrm>
          <a:off x="912862" y="2182260"/>
          <a:ext cx="9431610" cy="430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786"/>
                <a:gridCol w="1754023"/>
                <a:gridCol w="1465456"/>
                <a:gridCol w="1858647"/>
                <a:gridCol w="1043614"/>
                <a:gridCol w="1019084"/>
              </a:tblGrid>
              <a:tr h="1118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Консультационный пункт</a:t>
                      </a:r>
                    </a:p>
                    <a:p>
                      <a:pPr algn="ctr"/>
                      <a:r>
                        <a:rPr lang="ru-RU" dirty="0" smtClean="0"/>
                        <a:t> «Я слышу мир»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 </a:t>
                      </a:r>
                    </a:p>
                    <a:p>
                      <a:pPr algn="ctr"/>
                      <a:r>
                        <a:rPr lang="ru-RU" dirty="0" smtClean="0"/>
                        <a:t>(по 31 мая)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глухих 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сл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/сл.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с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слуха</a:t>
                      </a:r>
                      <a:endParaRPr lang="ru-RU" dirty="0"/>
                    </a:p>
                  </a:txBody>
                  <a:tcPr/>
                </a:tc>
              </a:tr>
              <a:tr h="34409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55479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обращений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47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Дошкольники/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школьники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4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ИСА/КИ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дошк</a:t>
                      </a:r>
                      <a:r>
                        <a:rPr lang="ru-RU" dirty="0" smtClean="0"/>
                        <a:t>. 1/6     школа 4/3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дошк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1/3     школа 1/4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дошк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1/3     школа 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4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Очно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дистанц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42/0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11/68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49/122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1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24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shablon24</Template>
  <TotalTime>360</TotalTime>
  <Words>431</Words>
  <Application>Microsoft Office PowerPoint</Application>
  <PresentationFormat>Произвольный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shablon24</vt:lpstr>
      <vt:lpstr>XII Всероссийский Форум  «Вместе – ради детей» Консультационный пункт «Я слышу мир!»</vt:lpstr>
      <vt:lpstr>Цель и задачи консультационного пункта:</vt:lpstr>
      <vt:lpstr>Консультационный пункт «Я слышу мир»</vt:lpstr>
      <vt:lpstr>Консультационный пункт «Я слышу мир»</vt:lpstr>
      <vt:lpstr>Консультационный пункт «Я слышу мир»</vt:lpstr>
      <vt:lpstr>Консультационный пункт «Я слышу мир»</vt:lpstr>
      <vt:lpstr>Консультационный пункт «Я слышу мир»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«Сопровождение детей с ограниченными возможностями здоровья и их семей»</dc:title>
  <dc:creator>Sumarokova</dc:creator>
  <cp:lastModifiedBy>Зимний</cp:lastModifiedBy>
  <cp:revision>41</cp:revision>
  <cp:lastPrinted>2017-09-04T06:34:02Z</cp:lastPrinted>
  <dcterms:created xsi:type="dcterms:W3CDTF">2017-09-04T03:11:44Z</dcterms:created>
  <dcterms:modified xsi:type="dcterms:W3CDTF">2021-07-26T02:54:29Z</dcterms:modified>
</cp:coreProperties>
</file>